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60" r:id="rId4"/>
    <p:sldId id="261" r:id="rId5"/>
    <p:sldId id="263" r:id="rId6"/>
    <p:sldId id="262" r:id="rId7"/>
    <p:sldId id="264" r:id="rId8"/>
    <p:sldId id="275" r:id="rId9"/>
    <p:sldId id="277" r:id="rId10"/>
    <p:sldId id="276" r:id="rId11"/>
    <p:sldId id="278" r:id="rId12"/>
    <p:sldId id="270" r:id="rId13"/>
    <p:sldId id="279" r:id="rId14"/>
    <p:sldId id="271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booksite.ru/varlam/20.jpg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booksite.ru/varlam/21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3643314"/>
            <a:ext cx="7072362" cy="12763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err="1" smtClean="0">
                <a:latin typeface="Georgia" pitchFamily="18" charset="0"/>
              </a:rPr>
              <a:t>Варлам</a:t>
            </a:r>
            <a:r>
              <a:rPr lang="ru-RU" sz="4400" b="1" dirty="0" smtClean="0">
                <a:latin typeface="Georgia" pitchFamily="18" charset="0"/>
              </a:rPr>
              <a:t> Тихонович Шаламов </a:t>
            </a:r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924700" cy="5191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Georgia" pitchFamily="18" charset="0"/>
              </a:rPr>
              <a:t>биографическая справка</a:t>
            </a:r>
            <a:endParaRPr lang="ru-RU" sz="2800" b="1" dirty="0">
              <a:latin typeface="Georgia" pitchFamily="18" charset="0"/>
            </a:endParaRPr>
          </a:p>
        </p:txBody>
      </p:sp>
      <p:pic>
        <p:nvPicPr>
          <p:cNvPr id="1026" name="Picture 2" descr="G:\шаламов\en3500000873_src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42852"/>
            <a:ext cx="5357850" cy="3357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0" y="285728"/>
            <a:ext cx="4041648" cy="3429024"/>
          </a:xfrm>
        </p:spPr>
        <p:txBody>
          <a:bodyPr/>
          <a:lstStyle/>
          <a:p>
            <a:r>
              <a:rPr lang="ru-RU" b="1" dirty="0" smtClean="0"/>
              <a:t>Май 1943 г.</a:t>
            </a:r>
            <a:r>
              <a:rPr lang="ru-RU" dirty="0" smtClean="0"/>
              <a:t> — арестовывается по доносу </a:t>
            </a:r>
            <a:r>
              <a:rPr lang="ru-RU" dirty="0" err="1" smtClean="0"/>
              <a:t>солагерников</a:t>
            </a:r>
            <a:r>
              <a:rPr lang="ru-RU" dirty="0" smtClean="0"/>
              <a:t> «за антисоветские высказывания» и за похвалу в адрес великого русского писателя И.А.Бунина.</a:t>
            </a:r>
          </a:p>
          <a:p>
            <a:endParaRPr lang="ru-RU" dirty="0"/>
          </a:p>
        </p:txBody>
      </p:sp>
      <p:pic>
        <p:nvPicPr>
          <p:cNvPr id="13314" name="Picture 2" descr="F:\b4c08982-214a-4ad3-80f4-8138d3a23568_800x60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3929066"/>
            <a:ext cx="1830004" cy="2071702"/>
          </a:xfrm>
          <a:prstGeom prst="rect">
            <a:avLst/>
          </a:prstGeom>
          <a:noFill/>
        </p:spPr>
      </p:pic>
      <p:pic>
        <p:nvPicPr>
          <p:cNvPr id="13315" name="Picture 3" descr="G:\шаламов\img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71480"/>
            <a:ext cx="4214810" cy="3000372"/>
          </a:xfrm>
          <a:prstGeom prst="rect">
            <a:avLst/>
          </a:prstGeom>
          <a:noFill/>
        </p:spPr>
      </p:pic>
      <p:pic>
        <p:nvPicPr>
          <p:cNvPr id="6" name="Содержимое 3" descr="B75F418A-99EB-484B-B73C-C18AB08971E1_w527_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3571876"/>
            <a:ext cx="3776689" cy="298253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714752"/>
            <a:ext cx="8229600" cy="292895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Декабрь 1946 г.</a:t>
            </a:r>
            <a:r>
              <a:rPr lang="ru-RU" dirty="0" smtClean="0"/>
              <a:t> — после окончания курсов направляется на работу фельдшером хирургического отделения в Центральную больницу для заключенных «Левый берег» (пос. Дебин, 400 км от Магадана).</a:t>
            </a:r>
          </a:p>
          <a:p>
            <a:r>
              <a:rPr lang="ru-RU" b="1" dirty="0" smtClean="0"/>
              <a:t>13 октября 1951 г.</a:t>
            </a:r>
            <a:r>
              <a:rPr lang="ru-RU" dirty="0" smtClean="0"/>
              <a:t> — окончание срока заключения. В последующие два года по направлению треста «</a:t>
            </a:r>
            <a:r>
              <a:rPr lang="ru-RU" dirty="0" err="1" smtClean="0"/>
              <a:t>Дальстрой</a:t>
            </a:r>
            <a:r>
              <a:rPr lang="ru-RU" dirty="0" smtClean="0"/>
              <a:t>» работает фельдшером в поселках Оймякона в  Якутии. Цель — </a:t>
            </a:r>
            <a:r>
              <a:rPr lang="ru-RU" dirty="0" err="1" smtClean="0"/>
              <a:t>зарабатывание</a:t>
            </a:r>
            <a:r>
              <a:rPr lang="ru-RU" dirty="0" smtClean="0"/>
              <a:t> денег для отъезда с Колымы. </a:t>
            </a:r>
          </a:p>
          <a:p>
            <a:r>
              <a:rPr lang="ru-RU" b="1" dirty="0" smtClean="0"/>
              <a:t>13 сентября 1953 г.</a:t>
            </a:r>
            <a:r>
              <a:rPr lang="ru-RU" dirty="0" smtClean="0"/>
              <a:t> — увольнение из «</a:t>
            </a:r>
            <a:r>
              <a:rPr lang="ru-RU" dirty="0" err="1" smtClean="0"/>
              <a:t>Дальстроя</a:t>
            </a:r>
            <a:r>
              <a:rPr lang="ru-RU" dirty="0" smtClean="0"/>
              <a:t>».</a:t>
            </a:r>
          </a:p>
          <a:p>
            <a:endParaRPr lang="ru-RU" dirty="0"/>
          </a:p>
        </p:txBody>
      </p:sp>
      <p:pic>
        <p:nvPicPr>
          <p:cNvPr id="12290" name="Picture 2" descr="G:\шаламов\использовала\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142852"/>
            <a:ext cx="4286280" cy="3286148"/>
          </a:xfrm>
          <a:prstGeom prst="rect">
            <a:avLst/>
          </a:prstGeom>
          <a:noFill/>
        </p:spPr>
      </p:pic>
      <p:pic>
        <p:nvPicPr>
          <p:cNvPr id="12293" name="Picture 5" descr="G:\шаламов\использовала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42852"/>
            <a:ext cx="3000396" cy="33009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642918"/>
            <a:ext cx="4041648" cy="5072098"/>
          </a:xfrm>
        </p:spPr>
        <p:txBody>
          <a:bodyPr>
            <a:normAutofit/>
          </a:bodyPr>
          <a:lstStyle/>
          <a:p>
            <a:r>
              <a:rPr lang="ru-RU" b="1" dirty="0" smtClean="0"/>
              <a:t>12 ноября 1953 г.</a:t>
            </a:r>
            <a:r>
              <a:rPr lang="ru-RU" dirty="0" smtClean="0"/>
              <a:t> — возвращается в Москву, встречается с семьей.</a:t>
            </a:r>
          </a:p>
          <a:p>
            <a:r>
              <a:rPr lang="ru-RU" b="1" dirty="0" smtClean="0"/>
              <a:t>29 </a:t>
            </a:r>
            <a:r>
              <a:rPr lang="ru-RU" b="1" dirty="0" smtClean="0"/>
              <a:t>ноября 1953 г.</a:t>
            </a:r>
            <a:r>
              <a:rPr lang="ru-RU" dirty="0" smtClean="0"/>
              <a:t> — устраивается мастером в </a:t>
            </a:r>
            <a:r>
              <a:rPr lang="ru-RU" dirty="0" err="1" smtClean="0"/>
              <a:t>Озерецко-Неклюевском</a:t>
            </a:r>
            <a:r>
              <a:rPr lang="ru-RU" dirty="0" smtClean="0"/>
              <a:t> стройуправлении треста </a:t>
            </a:r>
            <a:r>
              <a:rPr lang="ru-RU" dirty="0" err="1" smtClean="0"/>
              <a:t>Центрторфстрой</a:t>
            </a:r>
            <a:r>
              <a:rPr lang="ru-RU" dirty="0" smtClean="0"/>
              <a:t> Калининской области (т.н. «101-й километр»).</a:t>
            </a:r>
          </a:p>
          <a:p>
            <a:endParaRPr lang="ru-RU" dirty="0"/>
          </a:p>
        </p:txBody>
      </p:sp>
      <p:pic>
        <p:nvPicPr>
          <p:cNvPr id="6" name="Picture 7" descr="20_">
            <a:hlinkClick r:id="rId2"/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14290"/>
            <a:ext cx="2486052" cy="41211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4041648" cy="5871232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23 июня 1954 — лето 1956 г.</a:t>
            </a:r>
            <a:r>
              <a:rPr lang="ru-RU" dirty="0" smtClean="0"/>
              <a:t> — работает агентом по снабжению на </a:t>
            </a:r>
            <a:r>
              <a:rPr lang="ru-RU" dirty="0" err="1" smtClean="0"/>
              <a:t>Решетниковском</a:t>
            </a:r>
            <a:r>
              <a:rPr lang="ru-RU" dirty="0" smtClean="0"/>
              <a:t> </a:t>
            </a:r>
            <a:r>
              <a:rPr lang="ru-RU" dirty="0" err="1" smtClean="0"/>
              <a:t>торфопредприятии</a:t>
            </a:r>
            <a:r>
              <a:rPr lang="ru-RU" dirty="0" smtClean="0"/>
              <a:t> Калининской обл. Живет в п. Туркмен, в 15 км от Решетникова.</a:t>
            </a:r>
          </a:p>
          <a:p>
            <a:r>
              <a:rPr lang="ru-RU" b="1" dirty="0" smtClean="0"/>
              <a:t>18 июля 1956 г.</a:t>
            </a:r>
            <a:r>
              <a:rPr lang="ru-RU" dirty="0" smtClean="0"/>
              <a:t> — получает реабилитацию за отсутствием состава преступления и увольняется с </a:t>
            </a:r>
            <a:r>
              <a:rPr lang="ru-RU" dirty="0" err="1" smtClean="0"/>
              <a:t>Решетниковского</a:t>
            </a:r>
            <a:r>
              <a:rPr lang="ru-RU" dirty="0" smtClean="0"/>
              <a:t> предприятия.</a:t>
            </a:r>
          </a:p>
          <a:p>
            <a:endParaRPr lang="ru-RU" dirty="0"/>
          </a:p>
        </p:txBody>
      </p:sp>
      <p:pic>
        <p:nvPicPr>
          <p:cNvPr id="7" name="Picture 4" descr="Shalamov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14290"/>
            <a:ext cx="2438400" cy="3733800"/>
          </a:xfrm>
          <a:prstGeom prst="rect">
            <a:avLst/>
          </a:prstGeom>
          <a:noFill/>
        </p:spPr>
      </p:pic>
      <p:pic>
        <p:nvPicPr>
          <p:cNvPr id="8" name="Picture 6" descr="Рисунок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4214818"/>
            <a:ext cx="3059112" cy="21447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2852"/>
            <a:ext cx="8229600" cy="6014108"/>
          </a:xfrm>
        </p:spPr>
        <p:txBody>
          <a:bodyPr>
            <a:normAutofit/>
          </a:bodyPr>
          <a:lstStyle/>
          <a:p>
            <a:r>
              <a:rPr lang="ru-RU" b="1" dirty="0" smtClean="0"/>
              <a:t>1956 г.</a:t>
            </a:r>
            <a:r>
              <a:rPr lang="ru-RU" dirty="0" smtClean="0"/>
              <a:t> — переезжает в Москву. Заключает брак с О.С.Неклюдовой.</a:t>
            </a:r>
          </a:p>
          <a:p>
            <a:r>
              <a:rPr lang="ru-RU" b="1" dirty="0" smtClean="0"/>
              <a:t>1957 </a:t>
            </a:r>
            <a:r>
              <a:rPr lang="ru-RU" b="1" dirty="0" smtClean="0"/>
              <a:t>— 1958 гг.</a:t>
            </a:r>
            <a:r>
              <a:rPr lang="ru-RU" dirty="0" smtClean="0"/>
              <a:t> — переносит тяжелое заболевание, приступы болезни </a:t>
            </a:r>
            <a:r>
              <a:rPr lang="ru-RU" dirty="0" err="1" smtClean="0"/>
              <a:t>Меньера</a:t>
            </a:r>
            <a:r>
              <a:rPr lang="ru-RU" dirty="0" smtClean="0"/>
              <a:t>, лечится в </a:t>
            </a:r>
            <a:r>
              <a:rPr lang="ru-RU" dirty="0" err="1" smtClean="0"/>
              <a:t>Боткинской</a:t>
            </a:r>
            <a:r>
              <a:rPr lang="ru-RU" dirty="0" smtClean="0"/>
              <a:t> больнице.</a:t>
            </a:r>
          </a:p>
          <a:p>
            <a:endParaRPr lang="ru-RU" dirty="0"/>
          </a:p>
        </p:txBody>
      </p:sp>
      <p:pic>
        <p:nvPicPr>
          <p:cNvPr id="4" name="Picture 6" descr="21_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2071678"/>
            <a:ext cx="2786082" cy="4487649"/>
          </a:xfrm>
          <a:prstGeom prst="rect">
            <a:avLst/>
          </a:prstGeom>
          <a:noFill/>
        </p:spPr>
      </p:pic>
      <p:pic>
        <p:nvPicPr>
          <p:cNvPr id="1026" name="Picture 2" descr="F:\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2135852"/>
            <a:ext cx="3286148" cy="44840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1972 г.</a:t>
            </a:r>
            <a:r>
              <a:rPr lang="ru-RU" dirty="0" smtClean="0"/>
              <a:t> — узнает о публикации на Западе, в издательстве «Посев», своих «Колымских рассказов». Пишет письмо в «Литературную газету» с протестом против самовольных незаконных изданий, нарушающих авторскую волю и право. Многие коллеги-литераторы воспринимают это письмо как отказ от «Колымских рассказов» и порывают отношения с Шаламовым.</a:t>
            </a:r>
          </a:p>
          <a:p>
            <a:r>
              <a:rPr lang="ru-RU" b="1" dirty="0" smtClean="0"/>
              <a:t>1977 </a:t>
            </a:r>
            <a:r>
              <a:rPr lang="ru-RU" b="1" dirty="0" smtClean="0"/>
              <a:t>г.</a:t>
            </a:r>
            <a:r>
              <a:rPr lang="ru-RU" dirty="0" smtClean="0"/>
              <a:t> — издает книгу стихов «Точка кипения». В связи с 70-летием представлен к ордену «Знак почета», но награды не получает.</a:t>
            </a:r>
          </a:p>
          <a:p>
            <a:r>
              <a:rPr lang="ru-RU" b="1" dirty="0" smtClean="0"/>
              <a:t>1978 г.</a:t>
            </a:r>
            <a:r>
              <a:rPr lang="ru-RU" dirty="0" smtClean="0"/>
              <a:t> </a:t>
            </a:r>
            <a:r>
              <a:rPr lang="ru-RU" dirty="0" smtClean="0"/>
              <a:t>—Здоровье </a:t>
            </a:r>
            <a:r>
              <a:rPr lang="ru-RU" dirty="0" smtClean="0"/>
              <a:t>Шаламова резко ухудшается. Начинает терять слух и зрение, учащаются приступы болезни </a:t>
            </a:r>
            <a:r>
              <a:rPr lang="ru-RU" dirty="0" err="1" smtClean="0"/>
              <a:t>Меньера</a:t>
            </a:r>
            <a:r>
              <a:rPr lang="ru-RU" dirty="0" smtClean="0"/>
              <a:t> с потерей координации движений.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4041648" cy="635798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1979 г.</a:t>
            </a:r>
            <a:r>
              <a:rPr lang="ru-RU" dirty="0" smtClean="0"/>
              <a:t> — с помощью друзей и Союза писателей направляется в пансионат для престарелых и инвалидов.</a:t>
            </a:r>
          </a:p>
          <a:p>
            <a:r>
              <a:rPr lang="ru-RU" b="1" dirty="0" smtClean="0"/>
              <a:t>1980 г.</a:t>
            </a:r>
            <a:r>
              <a:rPr lang="ru-RU" dirty="0" smtClean="0"/>
              <a:t> — получил известие о присвоении ему премии французского Пен-клуба, но премии так и не получил.</a:t>
            </a:r>
          </a:p>
          <a:p>
            <a:r>
              <a:rPr lang="ru-RU" b="1" dirty="0" smtClean="0"/>
              <a:t>1980 — 1981 гг.</a:t>
            </a:r>
            <a:r>
              <a:rPr lang="ru-RU" dirty="0" smtClean="0"/>
              <a:t> — переносит инсульт. </a:t>
            </a:r>
          </a:p>
          <a:p>
            <a:r>
              <a:rPr lang="ru-RU" b="1" dirty="0" smtClean="0"/>
              <a:t>17 </a:t>
            </a:r>
            <a:r>
              <a:rPr lang="ru-RU" b="1" dirty="0" smtClean="0"/>
              <a:t>января 1982 г.</a:t>
            </a:r>
            <a:r>
              <a:rPr lang="ru-RU" dirty="0" smtClean="0"/>
              <a:t> — умирает от крупозного воспаления легких. Похоронен на Кунцевском кладбище г. Москвы.</a:t>
            </a:r>
          </a:p>
          <a:p>
            <a:endParaRPr lang="ru-RU" dirty="0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642918"/>
            <a:ext cx="3730285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18 июня 1907</a:t>
            </a:r>
            <a:r>
              <a:rPr lang="ru-RU" sz="2800" dirty="0" smtClean="0"/>
              <a:t> года в городе Вологде в семье священника родился сын </a:t>
            </a:r>
            <a:r>
              <a:rPr lang="ru-RU" sz="2800" dirty="0" err="1" smtClean="0"/>
              <a:t>Варлаам</a:t>
            </a:r>
            <a:r>
              <a:rPr lang="ru-RU" sz="2800" dirty="0" smtClean="0"/>
              <a:t> (</a:t>
            </a:r>
            <a:r>
              <a:rPr lang="ru-RU" sz="2800" dirty="0" err="1" smtClean="0"/>
              <a:t>Варлам</a:t>
            </a:r>
            <a:r>
              <a:rPr lang="ru-RU" sz="2800" dirty="0" smtClean="0"/>
              <a:t>).</a:t>
            </a:r>
          </a:p>
        </p:txBody>
      </p:sp>
      <p:pic>
        <p:nvPicPr>
          <p:cNvPr id="1026" name="Picture 2" descr="G:\шаламов\O3500000873_src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71612"/>
            <a:ext cx="2205348" cy="385739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5429264"/>
            <a:ext cx="20716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CC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Тихон Николаевич </a:t>
            </a:r>
          </a:p>
          <a:p>
            <a:pPr algn="ctr"/>
            <a:r>
              <a:rPr lang="ru-RU" b="1" dirty="0" smtClean="0">
                <a:solidFill>
                  <a:srgbClr val="FFCC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Шаламов</a:t>
            </a:r>
            <a:endParaRPr lang="ru-RU" dirty="0" smtClean="0">
              <a:solidFill>
                <a:srgbClr val="FFCC66"/>
              </a:solidFill>
            </a:endParaRPr>
          </a:p>
          <a:p>
            <a:pPr algn="ctr"/>
            <a:r>
              <a:rPr lang="ru-RU" dirty="0" smtClean="0">
                <a:solidFill>
                  <a:srgbClr val="FFCC66"/>
                </a:solidFill>
              </a:rPr>
              <a:t>Вологда</a:t>
            </a:r>
            <a:br>
              <a:rPr lang="ru-RU" dirty="0" smtClean="0">
                <a:solidFill>
                  <a:srgbClr val="FFCC66"/>
                </a:solidFill>
              </a:rPr>
            </a:br>
            <a:r>
              <a:rPr lang="ru-RU" dirty="0" smtClean="0">
                <a:solidFill>
                  <a:srgbClr val="FFCC66"/>
                </a:solidFill>
              </a:rPr>
              <a:t>1905 г.</a:t>
            </a:r>
            <a:endParaRPr lang="ru-RU" dirty="0">
              <a:solidFill>
                <a:srgbClr val="FFCC66"/>
              </a:solidFill>
            </a:endParaRPr>
          </a:p>
        </p:txBody>
      </p:sp>
      <p:pic>
        <p:nvPicPr>
          <p:cNvPr id="6" name="Picture 5" descr="мать Шалам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1643050"/>
            <a:ext cx="2335212" cy="302418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072198" y="5000636"/>
            <a:ext cx="2786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CC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Надежда Александровна</a:t>
            </a:r>
          </a:p>
          <a:p>
            <a:pPr algn="ctr"/>
            <a:r>
              <a:rPr lang="ru-RU" b="1" dirty="0" smtClean="0">
                <a:solidFill>
                  <a:srgbClr val="FFCC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Шаламова</a:t>
            </a:r>
          </a:p>
          <a:p>
            <a:pPr algn="ctr"/>
            <a:r>
              <a:rPr lang="ru-RU" dirty="0" smtClean="0">
                <a:solidFill>
                  <a:srgbClr val="FFCC66"/>
                </a:solidFill>
              </a:rPr>
              <a:t>Вологда</a:t>
            </a:r>
            <a:br>
              <a:rPr lang="ru-RU" dirty="0" smtClean="0">
                <a:solidFill>
                  <a:srgbClr val="FFCC66"/>
                </a:solidFill>
              </a:rPr>
            </a:br>
            <a:r>
              <a:rPr lang="ru-RU" dirty="0" smtClean="0">
                <a:solidFill>
                  <a:srgbClr val="FFCC66"/>
                </a:solidFill>
              </a:rPr>
              <a:t>1933 г.</a:t>
            </a:r>
            <a:endParaRPr lang="ru-RU" dirty="0">
              <a:solidFill>
                <a:srgbClr val="FFCC66"/>
              </a:solidFill>
            </a:endParaRPr>
          </a:p>
        </p:txBody>
      </p:sp>
      <p:pic>
        <p:nvPicPr>
          <p:cNvPr id="1027" name="Picture 3" descr="G:\шаламов\детств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571612"/>
            <a:ext cx="2357454" cy="334976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00430" y="5072074"/>
            <a:ext cx="23574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rgbClr val="FFCC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Варлаам</a:t>
            </a:r>
            <a:endParaRPr lang="ru-RU" b="1" dirty="0" smtClean="0">
              <a:solidFill>
                <a:srgbClr val="FFCC66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/>
            <a:r>
              <a:rPr lang="ru-RU" b="1" dirty="0" smtClean="0">
                <a:solidFill>
                  <a:srgbClr val="FFCC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Шаламова</a:t>
            </a:r>
          </a:p>
          <a:p>
            <a:pPr algn="ctr"/>
            <a:r>
              <a:rPr lang="ru-RU" dirty="0" smtClean="0">
                <a:solidFill>
                  <a:srgbClr val="FFCC66"/>
                </a:solidFill>
              </a:rPr>
              <a:t>1908 г.</a:t>
            </a:r>
            <a:endParaRPr lang="ru-RU" dirty="0">
              <a:solidFill>
                <a:srgbClr val="FFCC66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55732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1914 </a:t>
            </a:r>
            <a:r>
              <a:rPr lang="ru-RU" sz="3100" b="1" dirty="0" smtClean="0"/>
              <a:t>г.</a:t>
            </a:r>
            <a:r>
              <a:rPr lang="ru-RU" sz="3100" dirty="0" smtClean="0"/>
              <a:t> — поступает в гимназию имени Александра Благословенного г. Вологды.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G:\шаламов\Шаламов — выпускник гимназии. Фрагмент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285860"/>
            <a:ext cx="2071702" cy="2731058"/>
          </a:xfrm>
          <a:prstGeom prst="rect">
            <a:avLst/>
          </a:prstGeom>
          <a:noFill/>
        </p:spPr>
      </p:pic>
      <p:pic>
        <p:nvPicPr>
          <p:cNvPr id="3075" name="Picture 3" descr="G:\шаламов\Выпускники единой трудовой школ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285860"/>
            <a:ext cx="4214842" cy="3071834"/>
          </a:xfrm>
          <a:prstGeom prst="rect">
            <a:avLst/>
          </a:prstGeom>
          <a:noFill/>
        </p:spPr>
      </p:pic>
      <p:pic>
        <p:nvPicPr>
          <p:cNvPr id="3076" name="Picture 4" descr="G:\шаламов\Единая трудовая школа второй ступени №6. Вологд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000504"/>
            <a:ext cx="3991593" cy="248126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5720" y="4429132"/>
            <a:ext cx="4572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1923 г.</a:t>
            </a:r>
            <a:r>
              <a:rPr lang="ru-RU" sz="2800" dirty="0" smtClean="0"/>
              <a:t> — заканчивает единую трудовую школу второй ступени №6, располагавшуюся в бывшей гимназии.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52400"/>
            <a:ext cx="8572560" cy="120489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latin typeface="+mn-lt"/>
              </a:rPr>
              <a:t>1924 г. — уезжает из Вологды и поступает на работу дубильщиком на кожевенный завод в  г. </a:t>
            </a:r>
            <a:r>
              <a:rPr lang="ru-RU" sz="2400" b="1" dirty="0" err="1" smtClean="0">
                <a:latin typeface="+mn-lt"/>
              </a:rPr>
              <a:t>Кунцево</a:t>
            </a:r>
            <a:r>
              <a:rPr lang="ru-RU" sz="2400" b="1" dirty="0" smtClean="0">
                <a:latin typeface="+mn-lt"/>
              </a:rPr>
              <a:t> Московской области.</a:t>
            </a:r>
            <a:endParaRPr lang="ru-RU" sz="2400" b="1" dirty="0">
              <a:latin typeface="+mn-lt"/>
            </a:endParaRPr>
          </a:p>
        </p:txBody>
      </p:sp>
      <p:pic>
        <p:nvPicPr>
          <p:cNvPr id="6146" name="Picture 2" descr="G:\шаламов\img2 (1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214422"/>
            <a:ext cx="6096000" cy="4572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5715016"/>
            <a:ext cx="86439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1926 г. — поступает по направлению от завода на 1-й курс Московского текстильного института и одновременно по свободному набору — на факультет советского права Московского государственного университета. Выбирает МГУ.</a:t>
            </a:r>
          </a:p>
        </p:txBody>
      </p:sp>
      <p:pic>
        <p:nvPicPr>
          <p:cNvPr id="6147" name="Picture 3" descr="F:\Evzerikhin_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2422" y="1571612"/>
            <a:ext cx="2827296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21444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200" b="1" dirty="0" smtClean="0">
                <a:latin typeface="+mn-lt"/>
              </a:rPr>
              <a:t>1927 г. (7 ноября) — участвует в демонстрации оппозиции к 10-летию Октября, проходившей под лозунгами «Долой Сталина!» и «Выполним завещание Ленина!».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 descr="F:\0_1b1713_3b34ba2a_XXX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57298"/>
            <a:ext cx="3901440" cy="3429024"/>
          </a:xfrm>
          <a:prstGeom prst="rect">
            <a:avLst/>
          </a:prstGeom>
          <a:noFill/>
        </p:spPr>
      </p:pic>
      <p:pic>
        <p:nvPicPr>
          <p:cNvPr id="7171" name="Picture 3" descr="F:\77db7182535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357298"/>
            <a:ext cx="4260250" cy="34290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4929198"/>
            <a:ext cx="83582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19 февраля 1929 г. — арестовывается при облаве в подпольной типографии при печатании листовок под названием «Завещание Ленина». Получает за это как «социально-опасный элемент» 3 года заключения в лагерях.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2"/>
          </p:nvPr>
        </p:nvSpPr>
        <p:spPr>
          <a:xfrm>
            <a:off x="4632198" y="214290"/>
            <a:ext cx="4041648" cy="593962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19 февраля 1929 г.</a:t>
            </a:r>
            <a:r>
              <a:rPr lang="ru-RU" dirty="0" smtClean="0"/>
              <a:t> — арестовывается при облаве в подпольной типографии при печатании листовок под названием «Завещание Ленина». Получает за это как «социально-опасный элемент» 3 года заключения в лагерях.</a:t>
            </a:r>
          </a:p>
          <a:p>
            <a:r>
              <a:rPr lang="ru-RU" b="1" dirty="0" smtClean="0"/>
              <a:t>13 </a:t>
            </a:r>
            <a:r>
              <a:rPr lang="ru-RU" b="1" dirty="0" smtClean="0"/>
              <a:t>апреля 1929 г.</a:t>
            </a:r>
            <a:r>
              <a:rPr lang="ru-RU" dirty="0" smtClean="0"/>
              <a:t> — после содержания в Бутырской тюрьме прибывает с этапом в </a:t>
            </a:r>
            <a:r>
              <a:rPr lang="ru-RU" dirty="0" err="1" smtClean="0"/>
              <a:t>Вишерский</a:t>
            </a:r>
            <a:r>
              <a:rPr lang="ru-RU" dirty="0" smtClean="0"/>
              <a:t> лагерь (Северный Урал). Работает на строительстве </a:t>
            </a:r>
            <a:r>
              <a:rPr lang="ru-RU" dirty="0" err="1" smtClean="0"/>
              <a:t>Березниковского</a:t>
            </a:r>
            <a:r>
              <a:rPr lang="ru-RU" dirty="0" smtClean="0"/>
              <a:t> химкомбината под руководством Э.П.Берзина, будущего начальника колымского </a:t>
            </a:r>
            <a:r>
              <a:rPr lang="ru-RU" dirty="0" err="1" smtClean="0"/>
              <a:t>Дальстроя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  <p:pic>
        <p:nvPicPr>
          <p:cNvPr id="5123" name="Picture 3" descr="G:\шаламов\butirki_galle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4143404" cy="2786082"/>
          </a:xfrm>
          <a:prstGeom prst="rect">
            <a:avLst/>
          </a:prstGeom>
          <a:noFill/>
        </p:spPr>
      </p:pic>
      <p:pic>
        <p:nvPicPr>
          <p:cNvPr id="5124" name="Picture 4" descr="G:\шаламов\использовала\vishera_gallery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357562"/>
            <a:ext cx="4041775" cy="25963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142844" y="4429132"/>
            <a:ext cx="4356004" cy="2214578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Октябрь 1931 г. — освобождается из исправительно-трудового лагеря, восстановлен в правах. Зарабатывает деньги на отъезд из </a:t>
            </a:r>
            <a:r>
              <a:rPr lang="ru-RU" b="1" dirty="0" err="1" smtClean="0"/>
              <a:t>Березниковского</a:t>
            </a:r>
            <a:r>
              <a:rPr lang="ru-RU" b="1" dirty="0" smtClean="0"/>
              <a:t> химкомбината.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643438" y="4286256"/>
            <a:ext cx="4297520" cy="2357454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b="1" dirty="0" smtClean="0"/>
              <a:t>1932 г. — возвращается в Москву и начинает работать в профсоюзных журналах «За ударничество» и «За овладение техникой». Встречается с </a:t>
            </a:r>
            <a:r>
              <a:rPr lang="ru-RU" b="1" dirty="0" err="1" smtClean="0"/>
              <a:t>Г.И.Гудзь</a:t>
            </a:r>
            <a:r>
              <a:rPr lang="ru-RU" b="1" dirty="0" smtClean="0"/>
              <a:t>.</a:t>
            </a:r>
          </a:p>
          <a:p>
            <a:endParaRPr lang="ru-RU" dirty="0"/>
          </a:p>
        </p:txBody>
      </p:sp>
      <p:pic>
        <p:nvPicPr>
          <p:cNvPr id="7" name="Picture 2" descr="G:\шаламов\img4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571604" y="-214338"/>
            <a:ext cx="5929354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32198" y="571480"/>
            <a:ext cx="4041648" cy="5582432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3 марта 1933 г.</a:t>
            </a:r>
            <a:r>
              <a:rPr lang="ru-RU" dirty="0" smtClean="0"/>
              <a:t> умирает отец Т.Н.Шаламов. </a:t>
            </a:r>
          </a:p>
          <a:p>
            <a:r>
              <a:rPr lang="ru-RU" b="1" dirty="0" smtClean="0"/>
              <a:t>26 декабря 1934 г.</a:t>
            </a:r>
            <a:r>
              <a:rPr lang="ru-RU" dirty="0" smtClean="0"/>
              <a:t> — умирает мать Н.А.Шаламова. Приезжает в Вологду на похороны.</a:t>
            </a:r>
          </a:p>
          <a:p>
            <a:r>
              <a:rPr lang="ru-RU" b="1" dirty="0" smtClean="0"/>
              <a:t>29 </a:t>
            </a:r>
            <a:r>
              <a:rPr lang="ru-RU" b="1" dirty="0" smtClean="0"/>
              <a:t>июня 1934 г.</a:t>
            </a:r>
            <a:r>
              <a:rPr lang="ru-RU" dirty="0" smtClean="0"/>
              <a:t> — заключает брак с </a:t>
            </a:r>
            <a:r>
              <a:rPr lang="ru-RU" dirty="0" err="1" smtClean="0"/>
              <a:t>Г.И.Гудзь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13 апреля 1935 г.</a:t>
            </a:r>
            <a:r>
              <a:rPr lang="ru-RU" dirty="0" smtClean="0"/>
              <a:t> — рождается дочь Елена.</a:t>
            </a:r>
          </a:p>
          <a:p>
            <a:r>
              <a:rPr lang="ru-RU" b="1" dirty="0" smtClean="0"/>
              <a:t>1934 </a:t>
            </a:r>
            <a:r>
              <a:rPr lang="ru-RU" b="1" dirty="0" smtClean="0"/>
              <a:t>— 1937 гг.</a:t>
            </a:r>
            <a:r>
              <a:rPr lang="ru-RU" dirty="0" smtClean="0"/>
              <a:t> — работает в журнале «За промышленные кадры».</a:t>
            </a:r>
            <a:endParaRPr lang="ru-RU" dirty="0"/>
          </a:p>
        </p:txBody>
      </p:sp>
      <p:pic>
        <p:nvPicPr>
          <p:cNvPr id="9221" name="Picture 5" descr="F:\353062_24_i_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8604"/>
            <a:ext cx="3705225" cy="5715000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571480"/>
            <a:ext cx="3714776" cy="5299728"/>
          </a:xfrm>
        </p:spPr>
        <p:txBody>
          <a:bodyPr>
            <a:normAutofit/>
          </a:bodyPr>
          <a:lstStyle/>
          <a:p>
            <a:r>
              <a:rPr lang="ru-RU" b="1" dirty="0" smtClean="0"/>
              <a:t>13 января 1937 г.</a:t>
            </a:r>
            <a:r>
              <a:rPr lang="ru-RU" dirty="0" smtClean="0"/>
              <a:t> — арестован за контрреволюционную троцкистскую деятельность и вновь помещен в Бутырскую тюрьму. Особым совещанием осужден на 5 лет заключения в </a:t>
            </a:r>
            <a:r>
              <a:rPr lang="ru-RU" dirty="0" err="1" smtClean="0"/>
              <a:t>исправительно</a:t>
            </a:r>
            <a:r>
              <a:rPr lang="ru-RU" dirty="0" smtClean="0"/>
              <a:t> - трудовых лагерях с использованием на тяжелых работах.</a:t>
            </a:r>
          </a:p>
          <a:p>
            <a:endParaRPr lang="ru-RU" dirty="0"/>
          </a:p>
        </p:txBody>
      </p:sp>
      <p:pic>
        <p:nvPicPr>
          <p:cNvPr id="11266" name="Picture 2" descr="F:\kolymagallery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0"/>
            <a:ext cx="3672755" cy="2000264"/>
          </a:xfrm>
          <a:prstGeom prst="rect">
            <a:avLst/>
          </a:prstGeom>
          <a:noFill/>
        </p:spPr>
      </p:pic>
      <p:pic>
        <p:nvPicPr>
          <p:cNvPr id="11267" name="Picture 3" descr="G:\шаламов\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357562"/>
            <a:ext cx="4792276" cy="3286132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214422"/>
            <a:ext cx="2857488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378</TotalTime>
  <Words>84</Words>
  <Application>Microsoft Office PowerPoint</Application>
  <PresentationFormat>Экран (4:3)</PresentationFormat>
  <Paragraphs>45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Начальная</vt:lpstr>
      <vt:lpstr>Варлам Тихонович Шаламов  </vt:lpstr>
      <vt:lpstr>18 июня 1907 года в городе Вологде в семье священника родился сын Варлаам (Варлам).</vt:lpstr>
      <vt:lpstr>                   1914 г. — поступает в гимназию имени Александра Благословенного г. Вологды. </vt:lpstr>
      <vt:lpstr>   1924 г. — уезжает из Вологды и поступает на работу дубильщиком на кожевенный завод в  г. Кунцево Московской области.</vt:lpstr>
      <vt:lpstr>        1927 г. (7 ноября) — участвует в демонстрации оппозиции к 10-летию Октября, проходившей под лозунгами «Долой Сталина!» и «Выполним завещание Ленина!».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Варлам Тихонович Шаламов  </dc:title>
  <cp:lastModifiedBy>Admin</cp:lastModifiedBy>
  <cp:revision>3</cp:revision>
  <dcterms:modified xsi:type="dcterms:W3CDTF">2017-01-27T06:21:14Z</dcterms:modified>
</cp:coreProperties>
</file>